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11" Type="http://schemas.openxmlformats.org/officeDocument/2006/relationships/slide" Target="slides/slide6.xml"/><Relationship Id="rId10" Type="http://schemas.openxmlformats.org/officeDocument/2006/relationships/slide" Target="slides/slide5.xml"/><Relationship Id="rId12" Type="http://schemas.openxmlformats.org/officeDocument/2006/relationships/slide" Target="slides/slide7.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g9e065bf660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g9e065bf660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53a8c52298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53a8c52298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53a8c52298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53a8c52298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53a8c52298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53a8c52298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53a8c5229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53a8c5229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sz="1300">
                <a:solidFill>
                  <a:schemeClr val="dk1"/>
                </a:solidFill>
              </a:rPr>
              <a:t>PRODUCE (Ministerio de la Producción)</a:t>
            </a:r>
            <a:endParaRPr sz="1300">
              <a:solidFill>
                <a:schemeClr val="dk1"/>
              </a:solidFill>
            </a:endParaRPr>
          </a:p>
          <a:p>
            <a:pPr indent="0" lvl="0" marL="0" rtl="0" algn="just">
              <a:spcBef>
                <a:spcPts val="0"/>
              </a:spcBef>
              <a:spcAft>
                <a:spcPts val="0"/>
              </a:spcAft>
              <a:buNone/>
            </a:pPr>
            <a:r>
              <a:rPr lang="es" sz="1300">
                <a:solidFill>
                  <a:schemeClr val="dk1"/>
                </a:solidFill>
              </a:rPr>
              <a:t>“Innóvate Perú” - “Reto Perú Resiliente” (Innovaciones para la gestión de riesgo de desastres, se c</a:t>
            </a:r>
            <a:r>
              <a:rPr lang="es" sz="1300">
                <a:solidFill>
                  <a:schemeClr val="dk1"/>
                </a:solidFill>
                <a:highlight>
                  <a:srgbClr val="FFFFFF"/>
                </a:highlight>
              </a:rPr>
              <a:t>ofinancia proyectos de innovación)</a:t>
            </a:r>
            <a:endParaRPr sz="1300">
              <a:solidFill>
                <a:schemeClr val="dk1"/>
              </a:solidFill>
              <a:highlight>
                <a:srgbClr val="FFFFFF"/>
              </a:highlight>
            </a:endParaRPr>
          </a:p>
          <a:p>
            <a:pPr indent="0" lvl="0" marL="0" rtl="0" algn="just">
              <a:spcBef>
                <a:spcPts val="0"/>
              </a:spcBef>
              <a:spcAft>
                <a:spcPts val="0"/>
              </a:spcAft>
              <a:buNone/>
            </a:pPr>
            <a:r>
              <a:t/>
            </a:r>
            <a:endParaRPr sz="1300">
              <a:solidFill>
                <a:schemeClr val="dk1"/>
              </a:solidFill>
              <a:highlight>
                <a:srgbClr val="FFFFFF"/>
              </a:highlight>
            </a:endParaRPr>
          </a:p>
          <a:p>
            <a:pPr indent="0" lvl="0" marL="0" rtl="0" algn="just">
              <a:spcBef>
                <a:spcPts val="0"/>
              </a:spcBef>
              <a:spcAft>
                <a:spcPts val="0"/>
              </a:spcAft>
              <a:buClr>
                <a:schemeClr val="dk1"/>
              </a:buClr>
              <a:buSzPts val="1100"/>
              <a:buFont typeface="Arial"/>
              <a:buNone/>
            </a:pPr>
            <a:r>
              <a:rPr lang="es" sz="1300">
                <a:solidFill>
                  <a:schemeClr val="dk1"/>
                </a:solidFill>
                <a:highlight>
                  <a:srgbClr val="FFFFFF"/>
                </a:highlight>
              </a:rPr>
              <a:t>With river data sources the app will work better, but we need financing for this.</a:t>
            </a:r>
            <a:endParaRPr sz="1300">
              <a:solidFill>
                <a:schemeClr val="dk1"/>
              </a:solidFill>
              <a:highlight>
                <a:srgbClr val="FFFFFF"/>
              </a:highlight>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53a8c52298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53a8c52298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2.png"/><Relationship Id="rId4" Type="http://schemas.openxmlformats.org/officeDocument/2006/relationships/image" Target="../media/image2.png"/><Relationship Id="rId5"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png"/><Relationship Id="rId4" Type="http://schemas.openxmlformats.org/officeDocument/2006/relationships/image" Target="../media/image11.png"/><Relationship Id="rId5" Type="http://schemas.openxmlformats.org/officeDocument/2006/relationships/image" Target="../media/image14.png"/><Relationship Id="rId6" Type="http://schemas.openxmlformats.org/officeDocument/2006/relationships/image" Target="../media/image13.png"/><Relationship Id="rId7" Type="http://schemas.openxmlformats.org/officeDocument/2006/relationships/image" Target="../media/image2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8.png"/><Relationship Id="rId4" Type="http://schemas.openxmlformats.org/officeDocument/2006/relationships/image" Target="../media/image10.png"/><Relationship Id="rId5" Type="http://schemas.openxmlformats.org/officeDocument/2006/relationships/image" Target="../media/image20.png"/><Relationship Id="rId6"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9.png"/><Relationship Id="rId4" Type="http://schemas.openxmlformats.org/officeDocument/2006/relationships/image" Target="../media/image1.png"/><Relationship Id="rId11" Type="http://schemas.openxmlformats.org/officeDocument/2006/relationships/image" Target="../media/image19.png"/><Relationship Id="rId10" Type="http://schemas.openxmlformats.org/officeDocument/2006/relationships/image" Target="../media/image3.png"/><Relationship Id="rId9" Type="http://schemas.openxmlformats.org/officeDocument/2006/relationships/image" Target="../media/image8.png"/><Relationship Id="rId5" Type="http://schemas.openxmlformats.org/officeDocument/2006/relationships/image" Target="../media/image6.png"/><Relationship Id="rId6" Type="http://schemas.openxmlformats.org/officeDocument/2006/relationships/image" Target="../media/image12.png"/><Relationship Id="rId7" Type="http://schemas.openxmlformats.org/officeDocument/2006/relationships/image" Target="../media/image7.png"/><Relationship Id="rId8"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png"/><Relationship Id="rId4" Type="http://schemas.openxmlformats.org/officeDocument/2006/relationships/hyperlink" Target="https://tensorflood.invisionapp.com/prototype/ckfvf4vai000thv0105goly1m/play"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png"/><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png"/><Relationship Id="rId4" Type="http://schemas.openxmlformats.org/officeDocument/2006/relationships/image" Target="../media/image15.jpg"/><Relationship Id="rId5" Type="http://schemas.openxmlformats.org/officeDocument/2006/relationships/image" Target="../media/image17.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pic>
        <p:nvPicPr>
          <p:cNvPr id="54" name="Google Shape;54;p13"/>
          <p:cNvPicPr preferRelativeResize="0"/>
          <p:nvPr/>
        </p:nvPicPr>
        <p:blipFill>
          <a:blip r:embed="rId3">
            <a:alphaModFix/>
          </a:blip>
          <a:stretch>
            <a:fillRect/>
          </a:stretch>
        </p:blipFill>
        <p:spPr>
          <a:xfrm>
            <a:off x="0" y="0"/>
            <a:ext cx="9144000" cy="5143511"/>
          </a:xfrm>
          <a:prstGeom prst="rect">
            <a:avLst/>
          </a:prstGeom>
          <a:noFill/>
          <a:ln>
            <a:noFill/>
          </a:ln>
        </p:spPr>
      </p:pic>
      <p:sp>
        <p:nvSpPr>
          <p:cNvPr id="55" name="Google Shape;55;p13"/>
          <p:cNvSpPr txBox="1"/>
          <p:nvPr/>
        </p:nvSpPr>
        <p:spPr>
          <a:xfrm>
            <a:off x="1930800" y="2646925"/>
            <a:ext cx="5282400" cy="117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7400">
                <a:solidFill>
                  <a:srgbClr val="E55B2D"/>
                </a:solidFill>
                <a:latin typeface="Times New Roman"/>
                <a:ea typeface="Times New Roman"/>
                <a:cs typeface="Times New Roman"/>
                <a:sym typeface="Times New Roman"/>
              </a:rPr>
              <a:t>Tensor</a:t>
            </a:r>
            <a:r>
              <a:rPr b="1" lang="es" sz="7400">
                <a:solidFill>
                  <a:srgbClr val="EB1C24"/>
                </a:solidFill>
                <a:latin typeface="Times New Roman"/>
                <a:ea typeface="Times New Roman"/>
                <a:cs typeface="Times New Roman"/>
                <a:sym typeface="Times New Roman"/>
              </a:rPr>
              <a:t>Flood</a:t>
            </a:r>
            <a:endParaRPr b="1" sz="7400">
              <a:solidFill>
                <a:srgbClr val="EB1C24"/>
              </a:solidFill>
              <a:latin typeface="Times New Roman"/>
              <a:ea typeface="Times New Roman"/>
              <a:cs typeface="Times New Roman"/>
              <a:sym typeface="Times New Roman"/>
            </a:endParaRPr>
          </a:p>
          <a:p>
            <a:pPr indent="0" lvl="0" marL="0" rtl="0" algn="l">
              <a:spcBef>
                <a:spcPts val="0"/>
              </a:spcBef>
              <a:spcAft>
                <a:spcPts val="0"/>
              </a:spcAft>
              <a:buNone/>
            </a:pPr>
            <a:r>
              <a:t/>
            </a:r>
            <a:endParaRPr/>
          </a:p>
        </p:txBody>
      </p:sp>
      <p:pic>
        <p:nvPicPr>
          <p:cNvPr id="56" name="Google Shape;56;p13"/>
          <p:cNvPicPr preferRelativeResize="0"/>
          <p:nvPr/>
        </p:nvPicPr>
        <p:blipFill>
          <a:blip r:embed="rId4">
            <a:alphaModFix/>
          </a:blip>
          <a:stretch>
            <a:fillRect/>
          </a:stretch>
        </p:blipFill>
        <p:spPr>
          <a:xfrm>
            <a:off x="7972480" y="-1"/>
            <a:ext cx="1171519" cy="1171500"/>
          </a:xfrm>
          <a:prstGeom prst="rect">
            <a:avLst/>
          </a:prstGeom>
          <a:noFill/>
          <a:ln>
            <a:noFill/>
          </a:ln>
        </p:spPr>
      </p:pic>
      <p:pic>
        <p:nvPicPr>
          <p:cNvPr id="57" name="Google Shape;57;p13"/>
          <p:cNvPicPr preferRelativeResize="0"/>
          <p:nvPr/>
        </p:nvPicPr>
        <p:blipFill>
          <a:blip r:embed="rId5">
            <a:alphaModFix/>
          </a:blip>
          <a:stretch>
            <a:fillRect/>
          </a:stretch>
        </p:blipFill>
        <p:spPr>
          <a:xfrm>
            <a:off x="0" y="4056825"/>
            <a:ext cx="9144000" cy="10866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100000">
              <a:srgbClr val="B3B3B3"/>
            </a:gs>
          </a:gsLst>
          <a:lin ang="5400012" scaled="0"/>
        </a:gradFill>
      </p:bgPr>
    </p:bg>
    <p:spTree>
      <p:nvGrpSpPr>
        <p:cNvPr id="61" name="Shape 61"/>
        <p:cNvGrpSpPr/>
        <p:nvPr/>
      </p:nvGrpSpPr>
      <p:grpSpPr>
        <a:xfrm>
          <a:off x="0" y="0"/>
          <a:ext cx="0" cy="0"/>
          <a:chOff x="0" y="0"/>
          <a:chExt cx="0" cy="0"/>
        </a:xfrm>
      </p:grpSpPr>
      <p:sp>
        <p:nvSpPr>
          <p:cNvPr id="62" name="Google Shape;62;p14"/>
          <p:cNvSpPr/>
          <p:nvPr/>
        </p:nvSpPr>
        <p:spPr>
          <a:xfrm>
            <a:off x="5571225" y="3023925"/>
            <a:ext cx="3127800" cy="1766400"/>
          </a:xfrm>
          <a:prstGeom prst="snip2SameRect">
            <a:avLst>
              <a:gd fmla="val 16667" name="adj1"/>
              <a:gd fmla="val 0" name="adj2"/>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14"/>
          <p:cNvSpPr/>
          <p:nvPr/>
        </p:nvSpPr>
        <p:spPr>
          <a:xfrm>
            <a:off x="335975" y="1253825"/>
            <a:ext cx="3127800" cy="1517100"/>
          </a:xfrm>
          <a:prstGeom prst="snip2SameRect">
            <a:avLst>
              <a:gd fmla="val 16667" name="adj1"/>
              <a:gd fmla="val 0" name="adj2"/>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3D85C6"/>
              </a:solidFill>
              <a:highlight>
                <a:srgbClr val="6FA8DC"/>
              </a:highlight>
            </a:endParaRPr>
          </a:p>
        </p:txBody>
      </p:sp>
      <p:pic>
        <p:nvPicPr>
          <p:cNvPr id="64" name="Google Shape;64;p14"/>
          <p:cNvPicPr preferRelativeResize="0"/>
          <p:nvPr/>
        </p:nvPicPr>
        <p:blipFill>
          <a:blip r:embed="rId3">
            <a:alphaModFix/>
          </a:blip>
          <a:stretch>
            <a:fillRect/>
          </a:stretch>
        </p:blipFill>
        <p:spPr>
          <a:xfrm>
            <a:off x="0" y="0"/>
            <a:ext cx="9144000" cy="1086675"/>
          </a:xfrm>
          <a:prstGeom prst="rect">
            <a:avLst/>
          </a:prstGeom>
          <a:noFill/>
          <a:ln>
            <a:noFill/>
          </a:ln>
        </p:spPr>
      </p:pic>
      <p:sp>
        <p:nvSpPr>
          <p:cNvPr id="65" name="Google Shape;65;p14"/>
          <p:cNvSpPr txBox="1"/>
          <p:nvPr>
            <p:ph type="title"/>
          </p:nvPr>
        </p:nvSpPr>
        <p:spPr>
          <a:xfrm>
            <a:off x="193825" y="256988"/>
            <a:ext cx="2722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sz="3000">
                <a:solidFill>
                  <a:srgbClr val="1C4587"/>
                </a:solidFill>
              </a:rPr>
              <a:t>Problematic</a:t>
            </a:r>
            <a:endParaRPr b="1" sz="3000">
              <a:solidFill>
                <a:srgbClr val="1C4587"/>
              </a:solidFill>
            </a:endParaRPr>
          </a:p>
        </p:txBody>
      </p:sp>
      <p:sp>
        <p:nvSpPr>
          <p:cNvPr id="66" name="Google Shape;66;p14"/>
          <p:cNvSpPr txBox="1"/>
          <p:nvPr>
            <p:ph idx="1" type="body"/>
          </p:nvPr>
        </p:nvSpPr>
        <p:spPr>
          <a:xfrm>
            <a:off x="450250" y="1342975"/>
            <a:ext cx="2874900" cy="12288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s" sz="1300">
                <a:solidFill>
                  <a:srgbClr val="000000"/>
                </a:solidFill>
              </a:rPr>
              <a:t>The phenomenon of 'El niño' affects the Peruvian families of the coast of the country. It happens every so often and the</a:t>
            </a:r>
            <a:r>
              <a:rPr lang="es" sz="1300">
                <a:solidFill>
                  <a:srgbClr val="222222"/>
                </a:solidFill>
              </a:rPr>
              <a:t> consequences are serious.</a:t>
            </a:r>
            <a:endParaRPr sz="2100">
              <a:solidFill>
                <a:srgbClr val="222222"/>
              </a:solidFill>
            </a:endParaRPr>
          </a:p>
          <a:p>
            <a:pPr indent="0" lvl="0" marL="0" rtl="0" algn="l">
              <a:spcBef>
                <a:spcPts val="0"/>
              </a:spcBef>
              <a:spcAft>
                <a:spcPts val="1600"/>
              </a:spcAft>
              <a:buNone/>
            </a:pPr>
            <a:r>
              <a:t/>
            </a:r>
            <a:endParaRPr/>
          </a:p>
        </p:txBody>
      </p:sp>
      <p:pic>
        <p:nvPicPr>
          <p:cNvPr id="67" name="Google Shape;67;p14"/>
          <p:cNvPicPr preferRelativeResize="0"/>
          <p:nvPr/>
        </p:nvPicPr>
        <p:blipFill>
          <a:blip r:embed="rId4">
            <a:alphaModFix/>
          </a:blip>
          <a:stretch>
            <a:fillRect/>
          </a:stretch>
        </p:blipFill>
        <p:spPr>
          <a:xfrm>
            <a:off x="3781400" y="1086675"/>
            <a:ext cx="2983075" cy="1677300"/>
          </a:xfrm>
          <a:prstGeom prst="rect">
            <a:avLst/>
          </a:prstGeom>
          <a:noFill/>
          <a:ln>
            <a:noFill/>
          </a:ln>
        </p:spPr>
      </p:pic>
      <p:pic>
        <p:nvPicPr>
          <p:cNvPr id="68" name="Google Shape;68;p14"/>
          <p:cNvPicPr preferRelativeResize="0"/>
          <p:nvPr/>
        </p:nvPicPr>
        <p:blipFill>
          <a:blip r:embed="rId5">
            <a:alphaModFix/>
          </a:blip>
          <a:stretch>
            <a:fillRect/>
          </a:stretch>
        </p:blipFill>
        <p:spPr>
          <a:xfrm>
            <a:off x="6764475" y="1086675"/>
            <a:ext cx="2379524" cy="1677301"/>
          </a:xfrm>
          <a:prstGeom prst="rect">
            <a:avLst/>
          </a:prstGeom>
          <a:noFill/>
          <a:ln>
            <a:noFill/>
          </a:ln>
        </p:spPr>
      </p:pic>
      <p:sp>
        <p:nvSpPr>
          <p:cNvPr id="69" name="Google Shape;69;p14"/>
          <p:cNvSpPr txBox="1"/>
          <p:nvPr>
            <p:ph idx="1" type="body"/>
          </p:nvPr>
        </p:nvSpPr>
        <p:spPr>
          <a:xfrm>
            <a:off x="5773875" y="3148450"/>
            <a:ext cx="2722500" cy="11364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s" sz="1300">
                <a:solidFill>
                  <a:srgbClr val="222222"/>
                </a:solidFill>
              </a:rPr>
              <a:t>The government have some kind of solutions but It is not implement properly. They try to invest in the roads and reserve water for affected families. But It isn’t sufficient. </a:t>
            </a:r>
            <a:endParaRPr sz="1300">
              <a:solidFill>
                <a:srgbClr val="222222"/>
              </a:solidFill>
            </a:endParaRPr>
          </a:p>
          <a:p>
            <a:pPr indent="0" lvl="0" marL="0" rtl="0" algn="just">
              <a:spcBef>
                <a:spcPts val="0"/>
              </a:spcBef>
              <a:spcAft>
                <a:spcPts val="0"/>
              </a:spcAft>
              <a:buNone/>
            </a:pPr>
            <a:r>
              <a:t/>
            </a:r>
            <a:endParaRPr sz="2100">
              <a:solidFill>
                <a:srgbClr val="222222"/>
              </a:solidFill>
            </a:endParaRPr>
          </a:p>
          <a:p>
            <a:pPr indent="0" lvl="0" marL="0" rtl="0" algn="l">
              <a:spcBef>
                <a:spcPts val="0"/>
              </a:spcBef>
              <a:spcAft>
                <a:spcPts val="1600"/>
              </a:spcAft>
              <a:buNone/>
            </a:pPr>
            <a:r>
              <a:t/>
            </a:r>
            <a:endParaRPr/>
          </a:p>
        </p:txBody>
      </p:sp>
      <p:pic>
        <p:nvPicPr>
          <p:cNvPr id="70" name="Google Shape;70;p14"/>
          <p:cNvPicPr preferRelativeResize="0"/>
          <p:nvPr/>
        </p:nvPicPr>
        <p:blipFill>
          <a:blip r:embed="rId6">
            <a:alphaModFix/>
          </a:blip>
          <a:stretch>
            <a:fillRect/>
          </a:stretch>
        </p:blipFill>
        <p:spPr>
          <a:xfrm>
            <a:off x="90050" y="2992150"/>
            <a:ext cx="2676525" cy="1933150"/>
          </a:xfrm>
          <a:prstGeom prst="rect">
            <a:avLst/>
          </a:prstGeom>
          <a:noFill/>
          <a:ln>
            <a:noFill/>
          </a:ln>
        </p:spPr>
      </p:pic>
      <p:pic>
        <p:nvPicPr>
          <p:cNvPr id="71" name="Google Shape;71;p14"/>
          <p:cNvPicPr preferRelativeResize="0"/>
          <p:nvPr/>
        </p:nvPicPr>
        <p:blipFill>
          <a:blip r:embed="rId7">
            <a:alphaModFix/>
          </a:blip>
          <a:stretch>
            <a:fillRect/>
          </a:stretch>
        </p:blipFill>
        <p:spPr>
          <a:xfrm>
            <a:off x="2766575" y="2992150"/>
            <a:ext cx="2491227" cy="193314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100000">
              <a:srgbClr val="B3B3B3"/>
            </a:gs>
          </a:gsLst>
          <a:lin ang="5400012" scaled="0"/>
        </a:gradFill>
      </p:bgPr>
    </p:bg>
    <p:spTree>
      <p:nvGrpSpPr>
        <p:cNvPr id="75" name="Shape 75"/>
        <p:cNvGrpSpPr/>
        <p:nvPr/>
      </p:nvGrpSpPr>
      <p:grpSpPr>
        <a:xfrm>
          <a:off x="0" y="0"/>
          <a:ext cx="0" cy="0"/>
          <a:chOff x="0" y="0"/>
          <a:chExt cx="0" cy="0"/>
        </a:xfrm>
      </p:grpSpPr>
      <p:pic>
        <p:nvPicPr>
          <p:cNvPr id="76" name="Google Shape;76;p15"/>
          <p:cNvPicPr preferRelativeResize="0"/>
          <p:nvPr/>
        </p:nvPicPr>
        <p:blipFill>
          <a:blip r:embed="rId3">
            <a:alphaModFix/>
          </a:blip>
          <a:stretch>
            <a:fillRect/>
          </a:stretch>
        </p:blipFill>
        <p:spPr>
          <a:xfrm>
            <a:off x="0" y="0"/>
            <a:ext cx="5070000" cy="2884673"/>
          </a:xfrm>
          <a:prstGeom prst="rect">
            <a:avLst/>
          </a:prstGeom>
          <a:noFill/>
          <a:ln>
            <a:noFill/>
          </a:ln>
        </p:spPr>
      </p:pic>
      <p:pic>
        <p:nvPicPr>
          <p:cNvPr id="77" name="Google Shape;77;p15"/>
          <p:cNvPicPr preferRelativeResize="0"/>
          <p:nvPr/>
        </p:nvPicPr>
        <p:blipFill>
          <a:blip r:embed="rId4">
            <a:alphaModFix/>
          </a:blip>
          <a:stretch>
            <a:fillRect/>
          </a:stretch>
        </p:blipFill>
        <p:spPr>
          <a:xfrm>
            <a:off x="0" y="2481750"/>
            <a:ext cx="4732000" cy="2661750"/>
          </a:xfrm>
          <a:prstGeom prst="rect">
            <a:avLst/>
          </a:prstGeom>
          <a:noFill/>
          <a:ln>
            <a:noFill/>
          </a:ln>
        </p:spPr>
      </p:pic>
      <p:pic>
        <p:nvPicPr>
          <p:cNvPr id="78" name="Google Shape;78;p15"/>
          <p:cNvPicPr preferRelativeResize="0"/>
          <p:nvPr/>
        </p:nvPicPr>
        <p:blipFill>
          <a:blip r:embed="rId5">
            <a:alphaModFix/>
          </a:blip>
          <a:stretch>
            <a:fillRect/>
          </a:stretch>
        </p:blipFill>
        <p:spPr>
          <a:xfrm>
            <a:off x="4073997" y="2481750"/>
            <a:ext cx="5070003" cy="2661750"/>
          </a:xfrm>
          <a:prstGeom prst="rect">
            <a:avLst/>
          </a:prstGeom>
          <a:noFill/>
          <a:ln>
            <a:noFill/>
          </a:ln>
        </p:spPr>
      </p:pic>
      <p:pic>
        <p:nvPicPr>
          <p:cNvPr id="79" name="Google Shape;79;p15"/>
          <p:cNvPicPr preferRelativeResize="0"/>
          <p:nvPr/>
        </p:nvPicPr>
        <p:blipFill>
          <a:blip r:embed="rId6">
            <a:alphaModFix/>
          </a:blip>
          <a:stretch>
            <a:fillRect/>
          </a:stretch>
        </p:blipFill>
        <p:spPr>
          <a:xfrm>
            <a:off x="4974112" y="0"/>
            <a:ext cx="4169887" cy="24817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100000">
              <a:srgbClr val="B3B3B3"/>
            </a:gs>
          </a:gsLst>
          <a:lin ang="5400012" scaled="0"/>
        </a:gradFill>
      </p:bgPr>
    </p:bg>
    <p:spTree>
      <p:nvGrpSpPr>
        <p:cNvPr id="83" name="Shape 83"/>
        <p:cNvGrpSpPr/>
        <p:nvPr/>
      </p:nvGrpSpPr>
      <p:grpSpPr>
        <a:xfrm>
          <a:off x="0" y="0"/>
          <a:ext cx="0" cy="0"/>
          <a:chOff x="0" y="0"/>
          <a:chExt cx="0" cy="0"/>
        </a:xfrm>
      </p:grpSpPr>
      <p:pic>
        <p:nvPicPr>
          <p:cNvPr id="84" name="Google Shape;84;p16"/>
          <p:cNvPicPr preferRelativeResize="0"/>
          <p:nvPr/>
        </p:nvPicPr>
        <p:blipFill>
          <a:blip r:embed="rId3">
            <a:alphaModFix/>
          </a:blip>
          <a:stretch>
            <a:fillRect/>
          </a:stretch>
        </p:blipFill>
        <p:spPr>
          <a:xfrm>
            <a:off x="41525" y="1978038"/>
            <a:ext cx="3512600" cy="1967065"/>
          </a:xfrm>
          <a:prstGeom prst="rect">
            <a:avLst/>
          </a:prstGeom>
          <a:noFill/>
          <a:ln>
            <a:noFill/>
          </a:ln>
        </p:spPr>
      </p:pic>
      <p:pic>
        <p:nvPicPr>
          <p:cNvPr id="85" name="Google Shape;85;p16"/>
          <p:cNvPicPr preferRelativeResize="0"/>
          <p:nvPr/>
        </p:nvPicPr>
        <p:blipFill>
          <a:blip r:embed="rId4">
            <a:alphaModFix/>
          </a:blip>
          <a:stretch>
            <a:fillRect/>
          </a:stretch>
        </p:blipFill>
        <p:spPr>
          <a:xfrm>
            <a:off x="0" y="0"/>
            <a:ext cx="9144000" cy="1086675"/>
          </a:xfrm>
          <a:prstGeom prst="rect">
            <a:avLst/>
          </a:prstGeom>
          <a:noFill/>
          <a:ln>
            <a:noFill/>
          </a:ln>
        </p:spPr>
      </p:pic>
      <p:sp>
        <p:nvSpPr>
          <p:cNvPr id="86" name="Google Shape;86;p16"/>
          <p:cNvSpPr txBox="1"/>
          <p:nvPr>
            <p:ph type="title"/>
          </p:nvPr>
        </p:nvSpPr>
        <p:spPr>
          <a:xfrm>
            <a:off x="182175" y="256988"/>
            <a:ext cx="2089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sz="3000">
                <a:solidFill>
                  <a:srgbClr val="1C4587"/>
                </a:solidFill>
              </a:rPr>
              <a:t>Solution</a:t>
            </a:r>
            <a:r>
              <a:rPr lang="es"/>
              <a:t> </a:t>
            </a:r>
            <a:endParaRPr/>
          </a:p>
        </p:txBody>
      </p:sp>
      <p:pic>
        <p:nvPicPr>
          <p:cNvPr id="87" name="Google Shape;87;p16"/>
          <p:cNvPicPr preferRelativeResize="0"/>
          <p:nvPr/>
        </p:nvPicPr>
        <p:blipFill>
          <a:blip r:embed="rId5">
            <a:alphaModFix/>
          </a:blip>
          <a:stretch>
            <a:fillRect/>
          </a:stretch>
        </p:blipFill>
        <p:spPr>
          <a:xfrm>
            <a:off x="774800" y="1748901"/>
            <a:ext cx="1966644" cy="409800"/>
          </a:xfrm>
          <a:prstGeom prst="rect">
            <a:avLst/>
          </a:prstGeom>
          <a:noFill/>
          <a:ln>
            <a:noFill/>
          </a:ln>
        </p:spPr>
      </p:pic>
      <p:sp>
        <p:nvSpPr>
          <p:cNvPr id="88" name="Google Shape;88;p16"/>
          <p:cNvSpPr txBox="1"/>
          <p:nvPr>
            <p:ph type="title"/>
          </p:nvPr>
        </p:nvSpPr>
        <p:spPr>
          <a:xfrm>
            <a:off x="782537" y="1148575"/>
            <a:ext cx="1951200" cy="40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2100"/>
              <a:t>Gathering data</a:t>
            </a:r>
            <a:endParaRPr sz="2100"/>
          </a:p>
        </p:txBody>
      </p:sp>
      <p:pic>
        <p:nvPicPr>
          <p:cNvPr id="89" name="Google Shape;89;p16"/>
          <p:cNvPicPr preferRelativeResize="0"/>
          <p:nvPr/>
        </p:nvPicPr>
        <p:blipFill>
          <a:blip r:embed="rId6">
            <a:alphaModFix/>
          </a:blip>
          <a:stretch>
            <a:fillRect/>
          </a:stretch>
        </p:blipFill>
        <p:spPr>
          <a:xfrm>
            <a:off x="1159039" y="3659464"/>
            <a:ext cx="1277576" cy="1369085"/>
          </a:xfrm>
          <a:prstGeom prst="rect">
            <a:avLst/>
          </a:prstGeom>
          <a:noFill/>
          <a:ln>
            <a:noFill/>
          </a:ln>
        </p:spPr>
      </p:pic>
      <p:pic>
        <p:nvPicPr>
          <p:cNvPr id="90" name="Google Shape;90;p16"/>
          <p:cNvPicPr preferRelativeResize="0"/>
          <p:nvPr/>
        </p:nvPicPr>
        <p:blipFill>
          <a:blip r:embed="rId7">
            <a:alphaModFix/>
          </a:blip>
          <a:stretch>
            <a:fillRect/>
          </a:stretch>
        </p:blipFill>
        <p:spPr>
          <a:xfrm>
            <a:off x="4754038" y="1046700"/>
            <a:ext cx="823352" cy="819656"/>
          </a:xfrm>
          <a:prstGeom prst="rect">
            <a:avLst/>
          </a:prstGeom>
          <a:noFill/>
          <a:ln>
            <a:noFill/>
          </a:ln>
        </p:spPr>
      </p:pic>
      <p:pic>
        <p:nvPicPr>
          <p:cNvPr id="91" name="Google Shape;91;p16"/>
          <p:cNvPicPr preferRelativeResize="0"/>
          <p:nvPr/>
        </p:nvPicPr>
        <p:blipFill>
          <a:blip r:embed="rId8">
            <a:alphaModFix/>
          </a:blip>
          <a:stretch>
            <a:fillRect/>
          </a:stretch>
        </p:blipFill>
        <p:spPr>
          <a:xfrm>
            <a:off x="4754038" y="2172176"/>
            <a:ext cx="1055803" cy="1051064"/>
          </a:xfrm>
          <a:prstGeom prst="rect">
            <a:avLst/>
          </a:prstGeom>
          <a:noFill/>
          <a:ln>
            <a:noFill/>
          </a:ln>
        </p:spPr>
      </p:pic>
      <p:pic>
        <p:nvPicPr>
          <p:cNvPr id="92" name="Google Shape;92;p16"/>
          <p:cNvPicPr preferRelativeResize="0"/>
          <p:nvPr/>
        </p:nvPicPr>
        <p:blipFill>
          <a:blip r:embed="rId9">
            <a:alphaModFix/>
          </a:blip>
          <a:stretch>
            <a:fillRect/>
          </a:stretch>
        </p:blipFill>
        <p:spPr>
          <a:xfrm>
            <a:off x="6555336" y="1124396"/>
            <a:ext cx="1434952" cy="664263"/>
          </a:xfrm>
          <a:prstGeom prst="rect">
            <a:avLst/>
          </a:prstGeom>
          <a:noFill/>
          <a:ln>
            <a:noFill/>
          </a:ln>
        </p:spPr>
      </p:pic>
      <p:pic>
        <p:nvPicPr>
          <p:cNvPr id="93" name="Google Shape;93;p16"/>
          <p:cNvPicPr preferRelativeResize="0"/>
          <p:nvPr/>
        </p:nvPicPr>
        <p:blipFill>
          <a:blip r:embed="rId10">
            <a:alphaModFix/>
          </a:blip>
          <a:stretch>
            <a:fillRect/>
          </a:stretch>
        </p:blipFill>
        <p:spPr>
          <a:xfrm>
            <a:off x="5679999" y="3596266"/>
            <a:ext cx="1651848" cy="997452"/>
          </a:xfrm>
          <a:prstGeom prst="rect">
            <a:avLst/>
          </a:prstGeom>
          <a:noFill/>
          <a:ln>
            <a:noFill/>
          </a:ln>
        </p:spPr>
      </p:pic>
      <p:pic>
        <p:nvPicPr>
          <p:cNvPr id="94" name="Google Shape;94;p16"/>
          <p:cNvPicPr preferRelativeResize="0"/>
          <p:nvPr/>
        </p:nvPicPr>
        <p:blipFill>
          <a:blip r:embed="rId11">
            <a:alphaModFix/>
          </a:blip>
          <a:stretch>
            <a:fillRect/>
          </a:stretch>
        </p:blipFill>
        <p:spPr>
          <a:xfrm>
            <a:off x="7241681" y="2470435"/>
            <a:ext cx="748605" cy="745245"/>
          </a:xfrm>
          <a:prstGeom prst="rect">
            <a:avLst/>
          </a:prstGeom>
          <a:noFill/>
          <a:ln>
            <a:noFill/>
          </a:ln>
        </p:spPr>
      </p:pic>
      <p:sp>
        <p:nvSpPr>
          <p:cNvPr id="95" name="Google Shape;95;p16"/>
          <p:cNvSpPr/>
          <p:nvPr/>
        </p:nvSpPr>
        <p:spPr>
          <a:xfrm>
            <a:off x="3268475" y="2366850"/>
            <a:ext cx="1077300" cy="409800"/>
          </a:xfrm>
          <a:prstGeom prst="rightArrow">
            <a:avLst>
              <a:gd fmla="val 50000" name="adj1"/>
              <a:gd fmla="val 50000" name="adj2"/>
            </a:avLst>
          </a:prstGeom>
          <a:solidFill>
            <a:srgbClr val="00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16"/>
          <p:cNvSpPr txBox="1"/>
          <p:nvPr>
            <p:ph type="title"/>
          </p:nvPr>
        </p:nvSpPr>
        <p:spPr>
          <a:xfrm>
            <a:off x="4634465" y="1866344"/>
            <a:ext cx="1651800" cy="30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300"/>
              <a:t>Temperature</a:t>
            </a:r>
            <a:endParaRPr sz="1300"/>
          </a:p>
        </p:txBody>
      </p:sp>
      <p:sp>
        <p:nvSpPr>
          <p:cNvPr id="97" name="Google Shape;97;p16"/>
          <p:cNvSpPr txBox="1"/>
          <p:nvPr>
            <p:ph type="title"/>
          </p:nvPr>
        </p:nvSpPr>
        <p:spPr>
          <a:xfrm>
            <a:off x="6624167" y="1898838"/>
            <a:ext cx="2154300" cy="30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300"/>
              <a:t>Wind velocity and direction</a:t>
            </a:r>
            <a:endParaRPr sz="1300"/>
          </a:p>
        </p:txBody>
      </p:sp>
      <p:sp>
        <p:nvSpPr>
          <p:cNvPr id="98" name="Google Shape;98;p16"/>
          <p:cNvSpPr txBox="1"/>
          <p:nvPr>
            <p:ph type="title"/>
          </p:nvPr>
        </p:nvSpPr>
        <p:spPr>
          <a:xfrm>
            <a:off x="4572000" y="3161321"/>
            <a:ext cx="1651800" cy="30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300"/>
              <a:t>Precipitation in mm</a:t>
            </a:r>
            <a:endParaRPr sz="1300"/>
          </a:p>
        </p:txBody>
      </p:sp>
      <p:sp>
        <p:nvSpPr>
          <p:cNvPr id="99" name="Google Shape;99;p16"/>
          <p:cNvSpPr txBox="1"/>
          <p:nvPr>
            <p:ph type="title"/>
          </p:nvPr>
        </p:nvSpPr>
        <p:spPr>
          <a:xfrm>
            <a:off x="7241680" y="3290446"/>
            <a:ext cx="1651800" cy="30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300"/>
              <a:t>Humidity</a:t>
            </a:r>
            <a:endParaRPr sz="1300"/>
          </a:p>
        </p:txBody>
      </p:sp>
      <p:sp>
        <p:nvSpPr>
          <p:cNvPr id="100" name="Google Shape;100;p16"/>
          <p:cNvSpPr txBox="1"/>
          <p:nvPr>
            <p:ph type="title"/>
          </p:nvPr>
        </p:nvSpPr>
        <p:spPr>
          <a:xfrm>
            <a:off x="5501743" y="4722856"/>
            <a:ext cx="2212200" cy="30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300"/>
              <a:t>Oceanic Nino Index (ONI)</a:t>
            </a:r>
            <a:endParaRPr sz="1300"/>
          </a:p>
        </p:txBody>
      </p:sp>
      <p:sp>
        <p:nvSpPr>
          <p:cNvPr id="101" name="Google Shape;101;p16"/>
          <p:cNvSpPr/>
          <p:nvPr/>
        </p:nvSpPr>
        <p:spPr>
          <a:xfrm rot="10800000">
            <a:off x="3210000" y="2366850"/>
            <a:ext cx="1077300" cy="409800"/>
          </a:xfrm>
          <a:prstGeom prst="rightArrow">
            <a:avLst>
              <a:gd fmla="val 50000" name="adj1"/>
              <a:gd fmla="val 50000" name="adj2"/>
            </a:avLst>
          </a:prstGeom>
          <a:solidFill>
            <a:srgbClr val="00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8"/>
                                        </p:tgtEl>
                                        <p:attrNameLst>
                                          <p:attrName>style.visibility</p:attrName>
                                        </p:attrNameLst>
                                      </p:cBhvr>
                                      <p:to>
                                        <p:strVal val="visible"/>
                                      </p:to>
                                    </p:set>
                                    <p:animEffect filter="fade" transition="in">
                                      <p:cBhvr>
                                        <p:cTn dur="1000"/>
                                        <p:tgtEl>
                                          <p:spTgt spid="8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7"/>
                                        </p:tgtEl>
                                        <p:attrNameLst>
                                          <p:attrName>style.visibility</p:attrName>
                                        </p:attrNameLst>
                                      </p:cBhvr>
                                      <p:to>
                                        <p:strVal val="visible"/>
                                      </p:to>
                                    </p:set>
                                    <p:animEffect filter="fade" transition="in">
                                      <p:cBhvr>
                                        <p:cTn dur="1000"/>
                                        <p:tgtEl>
                                          <p:spTgt spid="87"/>
                                        </p:tgtEl>
                                      </p:cBhvr>
                                    </p:animEffect>
                                  </p:childTnLst>
                                </p:cTn>
                              </p:par>
                              <p:par>
                                <p:cTn fill="hold" nodeType="withEffect" presetClass="entr" presetID="10" presetSubtype="0">
                                  <p:stCondLst>
                                    <p:cond delay="0"/>
                                  </p:stCondLst>
                                  <p:childTnLst>
                                    <p:set>
                                      <p:cBhvr>
                                        <p:cTn dur="1" fill="hold">
                                          <p:stCondLst>
                                            <p:cond delay="0"/>
                                          </p:stCondLst>
                                        </p:cTn>
                                        <p:tgtEl>
                                          <p:spTgt spid="89"/>
                                        </p:tgtEl>
                                        <p:attrNameLst>
                                          <p:attrName>style.visibility</p:attrName>
                                        </p:attrNameLst>
                                      </p:cBhvr>
                                      <p:to>
                                        <p:strVal val="visible"/>
                                      </p:to>
                                    </p:set>
                                    <p:animEffect filter="fade" transition="in">
                                      <p:cBhvr>
                                        <p:cTn dur="1000"/>
                                        <p:tgtEl>
                                          <p:spTgt spid="8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0"/>
                                        </p:tgtEl>
                                        <p:attrNameLst>
                                          <p:attrName>style.visibility</p:attrName>
                                        </p:attrNameLst>
                                      </p:cBhvr>
                                      <p:to>
                                        <p:strVal val="visible"/>
                                      </p:to>
                                    </p:set>
                                    <p:animEffect filter="fade" transition="in">
                                      <p:cBhvr>
                                        <p:cTn dur="1000"/>
                                        <p:tgtEl>
                                          <p:spTgt spid="90"/>
                                        </p:tgtEl>
                                      </p:cBhvr>
                                    </p:animEffect>
                                  </p:childTnLst>
                                </p:cTn>
                              </p:par>
                              <p:par>
                                <p:cTn fill="hold" nodeType="withEffect" presetClass="entr" presetID="10" presetSubtype="0">
                                  <p:stCondLst>
                                    <p:cond delay="0"/>
                                  </p:stCondLst>
                                  <p:childTnLst>
                                    <p:set>
                                      <p:cBhvr>
                                        <p:cTn dur="1" fill="hold">
                                          <p:stCondLst>
                                            <p:cond delay="0"/>
                                          </p:stCondLst>
                                        </p:cTn>
                                        <p:tgtEl>
                                          <p:spTgt spid="91"/>
                                        </p:tgtEl>
                                        <p:attrNameLst>
                                          <p:attrName>style.visibility</p:attrName>
                                        </p:attrNameLst>
                                      </p:cBhvr>
                                      <p:to>
                                        <p:strVal val="visible"/>
                                      </p:to>
                                    </p:set>
                                    <p:animEffect filter="fade" transition="in">
                                      <p:cBhvr>
                                        <p:cTn dur="1000"/>
                                        <p:tgtEl>
                                          <p:spTgt spid="91"/>
                                        </p:tgtEl>
                                      </p:cBhvr>
                                    </p:animEffect>
                                  </p:childTnLst>
                                </p:cTn>
                              </p:par>
                              <p:par>
                                <p:cTn fill="hold" nodeType="withEffect" presetClass="entr" presetID="10" presetSubtype="0">
                                  <p:stCondLst>
                                    <p:cond delay="0"/>
                                  </p:stCondLst>
                                  <p:childTnLst>
                                    <p:set>
                                      <p:cBhvr>
                                        <p:cTn dur="1" fill="hold">
                                          <p:stCondLst>
                                            <p:cond delay="0"/>
                                          </p:stCondLst>
                                        </p:cTn>
                                        <p:tgtEl>
                                          <p:spTgt spid="92"/>
                                        </p:tgtEl>
                                        <p:attrNameLst>
                                          <p:attrName>style.visibility</p:attrName>
                                        </p:attrNameLst>
                                      </p:cBhvr>
                                      <p:to>
                                        <p:strVal val="visible"/>
                                      </p:to>
                                    </p:set>
                                    <p:animEffect filter="fade" transition="in">
                                      <p:cBhvr>
                                        <p:cTn dur="1000"/>
                                        <p:tgtEl>
                                          <p:spTgt spid="92"/>
                                        </p:tgtEl>
                                      </p:cBhvr>
                                    </p:animEffect>
                                  </p:childTnLst>
                                </p:cTn>
                              </p:par>
                              <p:par>
                                <p:cTn fill="hold" nodeType="withEffect" presetClass="entr" presetID="10" presetSubtype="0">
                                  <p:stCondLst>
                                    <p:cond delay="0"/>
                                  </p:stCondLst>
                                  <p:childTnLst>
                                    <p:set>
                                      <p:cBhvr>
                                        <p:cTn dur="1" fill="hold">
                                          <p:stCondLst>
                                            <p:cond delay="0"/>
                                          </p:stCondLst>
                                        </p:cTn>
                                        <p:tgtEl>
                                          <p:spTgt spid="93"/>
                                        </p:tgtEl>
                                        <p:attrNameLst>
                                          <p:attrName>style.visibility</p:attrName>
                                        </p:attrNameLst>
                                      </p:cBhvr>
                                      <p:to>
                                        <p:strVal val="visible"/>
                                      </p:to>
                                    </p:set>
                                    <p:animEffect filter="fade" transition="in">
                                      <p:cBhvr>
                                        <p:cTn dur="1000"/>
                                        <p:tgtEl>
                                          <p:spTgt spid="93"/>
                                        </p:tgtEl>
                                      </p:cBhvr>
                                    </p:animEffect>
                                  </p:childTnLst>
                                </p:cTn>
                              </p:par>
                              <p:par>
                                <p:cTn fill="hold" nodeType="withEffect" presetClass="entr" presetID="10" presetSubtype="0">
                                  <p:stCondLst>
                                    <p:cond delay="0"/>
                                  </p:stCondLst>
                                  <p:childTnLst>
                                    <p:set>
                                      <p:cBhvr>
                                        <p:cTn dur="1" fill="hold">
                                          <p:stCondLst>
                                            <p:cond delay="0"/>
                                          </p:stCondLst>
                                        </p:cTn>
                                        <p:tgtEl>
                                          <p:spTgt spid="94"/>
                                        </p:tgtEl>
                                        <p:attrNameLst>
                                          <p:attrName>style.visibility</p:attrName>
                                        </p:attrNameLst>
                                      </p:cBhvr>
                                      <p:to>
                                        <p:strVal val="visible"/>
                                      </p:to>
                                    </p:set>
                                    <p:animEffect filter="fade" transition="in">
                                      <p:cBhvr>
                                        <p:cTn dur="1000"/>
                                        <p:tgtEl>
                                          <p:spTgt spid="94"/>
                                        </p:tgtEl>
                                      </p:cBhvr>
                                    </p:animEffect>
                                  </p:childTnLst>
                                </p:cTn>
                              </p:par>
                              <p:par>
                                <p:cTn fill="hold" nodeType="withEffect" presetClass="entr" presetID="10" presetSubtype="0">
                                  <p:stCondLst>
                                    <p:cond delay="0"/>
                                  </p:stCondLst>
                                  <p:childTnLst>
                                    <p:set>
                                      <p:cBhvr>
                                        <p:cTn dur="1" fill="hold">
                                          <p:stCondLst>
                                            <p:cond delay="0"/>
                                          </p:stCondLst>
                                        </p:cTn>
                                        <p:tgtEl>
                                          <p:spTgt spid="95"/>
                                        </p:tgtEl>
                                        <p:attrNameLst>
                                          <p:attrName>style.visibility</p:attrName>
                                        </p:attrNameLst>
                                      </p:cBhvr>
                                      <p:to>
                                        <p:strVal val="visible"/>
                                      </p:to>
                                    </p:set>
                                    <p:animEffect filter="fade" transition="in">
                                      <p:cBhvr>
                                        <p:cTn dur="1000"/>
                                        <p:tgtEl>
                                          <p:spTgt spid="95"/>
                                        </p:tgtEl>
                                      </p:cBhvr>
                                    </p:animEffect>
                                  </p:childTnLst>
                                </p:cTn>
                              </p:par>
                              <p:par>
                                <p:cTn fill="hold" nodeType="withEffect" presetClass="entr" presetID="10" presetSubtype="0">
                                  <p:stCondLst>
                                    <p:cond delay="0"/>
                                  </p:stCondLst>
                                  <p:childTnLst>
                                    <p:set>
                                      <p:cBhvr>
                                        <p:cTn dur="1" fill="hold">
                                          <p:stCondLst>
                                            <p:cond delay="0"/>
                                          </p:stCondLst>
                                        </p:cTn>
                                        <p:tgtEl>
                                          <p:spTgt spid="96"/>
                                        </p:tgtEl>
                                        <p:attrNameLst>
                                          <p:attrName>style.visibility</p:attrName>
                                        </p:attrNameLst>
                                      </p:cBhvr>
                                      <p:to>
                                        <p:strVal val="visible"/>
                                      </p:to>
                                    </p:set>
                                    <p:animEffect filter="fade" transition="in">
                                      <p:cBhvr>
                                        <p:cTn dur="1000"/>
                                        <p:tgtEl>
                                          <p:spTgt spid="96"/>
                                        </p:tgtEl>
                                      </p:cBhvr>
                                    </p:animEffect>
                                  </p:childTnLst>
                                </p:cTn>
                              </p:par>
                              <p:par>
                                <p:cTn fill="hold" nodeType="withEffect" presetClass="entr" presetID="10" presetSubtype="0">
                                  <p:stCondLst>
                                    <p:cond delay="0"/>
                                  </p:stCondLst>
                                  <p:childTnLst>
                                    <p:set>
                                      <p:cBhvr>
                                        <p:cTn dur="1" fill="hold">
                                          <p:stCondLst>
                                            <p:cond delay="0"/>
                                          </p:stCondLst>
                                        </p:cTn>
                                        <p:tgtEl>
                                          <p:spTgt spid="97"/>
                                        </p:tgtEl>
                                        <p:attrNameLst>
                                          <p:attrName>style.visibility</p:attrName>
                                        </p:attrNameLst>
                                      </p:cBhvr>
                                      <p:to>
                                        <p:strVal val="visible"/>
                                      </p:to>
                                    </p:set>
                                    <p:animEffect filter="fade" transition="in">
                                      <p:cBhvr>
                                        <p:cTn dur="1000"/>
                                        <p:tgtEl>
                                          <p:spTgt spid="97"/>
                                        </p:tgtEl>
                                      </p:cBhvr>
                                    </p:animEffect>
                                  </p:childTnLst>
                                </p:cTn>
                              </p:par>
                              <p:par>
                                <p:cTn fill="hold" nodeType="withEffect" presetClass="entr" presetID="10" presetSubtype="0">
                                  <p:stCondLst>
                                    <p:cond delay="0"/>
                                  </p:stCondLst>
                                  <p:childTnLst>
                                    <p:set>
                                      <p:cBhvr>
                                        <p:cTn dur="1" fill="hold">
                                          <p:stCondLst>
                                            <p:cond delay="0"/>
                                          </p:stCondLst>
                                        </p:cTn>
                                        <p:tgtEl>
                                          <p:spTgt spid="98"/>
                                        </p:tgtEl>
                                        <p:attrNameLst>
                                          <p:attrName>style.visibility</p:attrName>
                                        </p:attrNameLst>
                                      </p:cBhvr>
                                      <p:to>
                                        <p:strVal val="visible"/>
                                      </p:to>
                                    </p:set>
                                    <p:animEffect filter="fade" transition="in">
                                      <p:cBhvr>
                                        <p:cTn dur="1000"/>
                                        <p:tgtEl>
                                          <p:spTgt spid="98"/>
                                        </p:tgtEl>
                                      </p:cBhvr>
                                    </p:animEffect>
                                  </p:childTnLst>
                                </p:cTn>
                              </p:par>
                              <p:par>
                                <p:cTn fill="hold" nodeType="withEffect" presetClass="entr" presetID="10" presetSubtype="0">
                                  <p:stCondLst>
                                    <p:cond delay="0"/>
                                  </p:stCondLst>
                                  <p:childTnLst>
                                    <p:set>
                                      <p:cBhvr>
                                        <p:cTn dur="1" fill="hold">
                                          <p:stCondLst>
                                            <p:cond delay="0"/>
                                          </p:stCondLst>
                                        </p:cTn>
                                        <p:tgtEl>
                                          <p:spTgt spid="99"/>
                                        </p:tgtEl>
                                        <p:attrNameLst>
                                          <p:attrName>style.visibility</p:attrName>
                                        </p:attrNameLst>
                                      </p:cBhvr>
                                      <p:to>
                                        <p:strVal val="visible"/>
                                      </p:to>
                                    </p:set>
                                    <p:animEffect filter="fade" transition="in">
                                      <p:cBhvr>
                                        <p:cTn dur="1000"/>
                                        <p:tgtEl>
                                          <p:spTgt spid="99"/>
                                        </p:tgtEl>
                                      </p:cBhvr>
                                    </p:animEffect>
                                  </p:childTnLst>
                                </p:cTn>
                              </p:par>
                              <p:par>
                                <p:cTn fill="hold" nodeType="withEffect" presetClass="entr" presetID="10" presetSubtype="0">
                                  <p:stCondLst>
                                    <p:cond delay="0"/>
                                  </p:stCondLst>
                                  <p:childTnLst>
                                    <p:set>
                                      <p:cBhvr>
                                        <p:cTn dur="1" fill="hold">
                                          <p:stCondLst>
                                            <p:cond delay="0"/>
                                          </p:stCondLst>
                                        </p:cTn>
                                        <p:tgtEl>
                                          <p:spTgt spid="100"/>
                                        </p:tgtEl>
                                        <p:attrNameLst>
                                          <p:attrName>style.visibility</p:attrName>
                                        </p:attrNameLst>
                                      </p:cBhvr>
                                      <p:to>
                                        <p:strVal val="visible"/>
                                      </p:to>
                                    </p:set>
                                    <p:animEffect filter="fade" transition="in">
                                      <p:cBhvr>
                                        <p:cTn dur="1000"/>
                                        <p:tgtEl>
                                          <p:spTgt spid="10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87"/>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88"/>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89"/>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95"/>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84"/>
                                        </p:tgtEl>
                                        <p:attrNameLst>
                                          <p:attrName>style.visibility</p:attrName>
                                        </p:attrNameLst>
                                      </p:cBhvr>
                                      <p:to>
                                        <p:strVal val="visible"/>
                                      </p:to>
                                    </p:set>
                                    <p:animEffect filter="fade" transition="in">
                                      <p:cBhvr>
                                        <p:cTn dur="1100"/>
                                        <p:tgtEl>
                                          <p:spTgt spid="84"/>
                                        </p:tgtEl>
                                      </p:cBhvr>
                                    </p:animEffect>
                                  </p:childTnLst>
                                </p:cTn>
                              </p:par>
                              <p:par>
                                <p:cTn fill="hold" nodeType="withEffect" presetClass="entr" presetID="10" presetSubtype="0">
                                  <p:stCondLst>
                                    <p:cond delay="0"/>
                                  </p:stCondLst>
                                  <p:childTnLst>
                                    <p:set>
                                      <p:cBhvr>
                                        <p:cTn dur="1" fill="hold">
                                          <p:stCondLst>
                                            <p:cond delay="0"/>
                                          </p:stCondLst>
                                        </p:cTn>
                                        <p:tgtEl>
                                          <p:spTgt spid="101"/>
                                        </p:tgtEl>
                                        <p:attrNameLst>
                                          <p:attrName>style.visibility</p:attrName>
                                        </p:attrNameLst>
                                      </p:cBhvr>
                                      <p:to>
                                        <p:strVal val="visible"/>
                                      </p:to>
                                    </p:set>
                                    <p:animEffect filter="fade" transition="in">
                                      <p:cBhvr>
                                        <p:cTn dur="1000"/>
                                        <p:tgtEl>
                                          <p:spTgt spid="10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100000">
              <a:srgbClr val="B3B3B3"/>
            </a:gs>
          </a:gsLst>
          <a:lin ang="5400012" scaled="0"/>
        </a:gradFill>
      </p:bgPr>
    </p:bg>
    <p:spTree>
      <p:nvGrpSpPr>
        <p:cNvPr id="105" name="Shape 105"/>
        <p:cNvGrpSpPr/>
        <p:nvPr/>
      </p:nvGrpSpPr>
      <p:grpSpPr>
        <a:xfrm>
          <a:off x="0" y="0"/>
          <a:ext cx="0" cy="0"/>
          <a:chOff x="0" y="0"/>
          <a:chExt cx="0" cy="0"/>
        </a:xfrm>
      </p:grpSpPr>
      <p:pic>
        <p:nvPicPr>
          <p:cNvPr id="106" name="Google Shape;106;p17"/>
          <p:cNvPicPr preferRelativeResize="0"/>
          <p:nvPr/>
        </p:nvPicPr>
        <p:blipFill>
          <a:blip r:embed="rId3">
            <a:alphaModFix/>
          </a:blip>
          <a:stretch>
            <a:fillRect/>
          </a:stretch>
        </p:blipFill>
        <p:spPr>
          <a:xfrm>
            <a:off x="0" y="0"/>
            <a:ext cx="9144000" cy="1086675"/>
          </a:xfrm>
          <a:prstGeom prst="rect">
            <a:avLst/>
          </a:prstGeom>
          <a:noFill/>
          <a:ln>
            <a:noFill/>
          </a:ln>
        </p:spPr>
      </p:pic>
      <p:sp>
        <p:nvSpPr>
          <p:cNvPr id="107" name="Google Shape;107;p17"/>
          <p:cNvSpPr txBox="1"/>
          <p:nvPr>
            <p:ph type="title"/>
          </p:nvPr>
        </p:nvSpPr>
        <p:spPr>
          <a:xfrm>
            <a:off x="285050" y="256988"/>
            <a:ext cx="474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sz="3000">
                <a:solidFill>
                  <a:srgbClr val="1C4587"/>
                </a:solidFill>
              </a:rPr>
              <a:t>How does the app work</a:t>
            </a:r>
            <a:endParaRPr/>
          </a:p>
        </p:txBody>
      </p:sp>
      <p:sp>
        <p:nvSpPr>
          <p:cNvPr id="108" name="Google Shape;108;p17">
            <a:hlinkClick r:id="rId4"/>
          </p:cNvPr>
          <p:cNvSpPr txBox="1"/>
          <p:nvPr>
            <p:ph type="title"/>
          </p:nvPr>
        </p:nvSpPr>
        <p:spPr>
          <a:xfrm>
            <a:off x="1082300" y="2131050"/>
            <a:ext cx="7341000" cy="440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700"/>
              <a:t>https://tensorflood.invisionapp.com/prototype/ckfvf4vai000thv0105goly1m/play</a:t>
            </a:r>
            <a:endParaRPr sz="17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100000">
              <a:srgbClr val="B3B3B3"/>
            </a:gs>
          </a:gsLst>
          <a:lin ang="5400012" scaled="0"/>
        </a:gradFill>
      </p:bgPr>
    </p:bg>
    <p:spTree>
      <p:nvGrpSpPr>
        <p:cNvPr id="112" name="Shape 112"/>
        <p:cNvGrpSpPr/>
        <p:nvPr/>
      </p:nvGrpSpPr>
      <p:grpSpPr>
        <a:xfrm>
          <a:off x="0" y="0"/>
          <a:ext cx="0" cy="0"/>
          <a:chOff x="0" y="0"/>
          <a:chExt cx="0" cy="0"/>
        </a:xfrm>
      </p:grpSpPr>
      <p:pic>
        <p:nvPicPr>
          <p:cNvPr id="113" name="Google Shape;113;p18"/>
          <p:cNvPicPr preferRelativeResize="0"/>
          <p:nvPr/>
        </p:nvPicPr>
        <p:blipFill>
          <a:blip r:embed="rId3">
            <a:alphaModFix/>
          </a:blip>
          <a:stretch>
            <a:fillRect/>
          </a:stretch>
        </p:blipFill>
        <p:spPr>
          <a:xfrm>
            <a:off x="0" y="0"/>
            <a:ext cx="9144000" cy="1086675"/>
          </a:xfrm>
          <a:prstGeom prst="rect">
            <a:avLst/>
          </a:prstGeom>
          <a:noFill/>
          <a:ln>
            <a:noFill/>
          </a:ln>
        </p:spPr>
      </p:pic>
      <p:sp>
        <p:nvSpPr>
          <p:cNvPr id="114" name="Google Shape;114;p18"/>
          <p:cNvSpPr/>
          <p:nvPr/>
        </p:nvSpPr>
        <p:spPr>
          <a:xfrm>
            <a:off x="6398550" y="3664750"/>
            <a:ext cx="2435100" cy="1248900"/>
          </a:xfrm>
          <a:prstGeom prst="snip2SameRect">
            <a:avLst>
              <a:gd fmla="val 16667" name="adj1"/>
              <a:gd fmla="val 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8"/>
          <p:cNvSpPr/>
          <p:nvPr/>
        </p:nvSpPr>
        <p:spPr>
          <a:xfrm>
            <a:off x="3375200" y="3225550"/>
            <a:ext cx="2435100" cy="1688100"/>
          </a:xfrm>
          <a:prstGeom prst="snip2SameRect">
            <a:avLst>
              <a:gd fmla="val 16667" name="adj1"/>
              <a:gd fmla="val 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8"/>
          <p:cNvSpPr/>
          <p:nvPr/>
        </p:nvSpPr>
        <p:spPr>
          <a:xfrm>
            <a:off x="311700" y="2777625"/>
            <a:ext cx="2435100" cy="2119500"/>
          </a:xfrm>
          <a:prstGeom prst="snip2SameRect">
            <a:avLst>
              <a:gd fmla="val 16667" name="adj1"/>
              <a:gd fmla="val 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8"/>
          <p:cNvSpPr txBox="1"/>
          <p:nvPr>
            <p:ph type="title"/>
          </p:nvPr>
        </p:nvSpPr>
        <p:spPr>
          <a:xfrm>
            <a:off x="299525" y="256988"/>
            <a:ext cx="2227800" cy="572700"/>
          </a:xfrm>
          <a:prstGeom prst="rect">
            <a:avLst/>
          </a:prstGeom>
        </p:spPr>
        <p:txBody>
          <a:bodyPr anchorCtr="0" anchor="t" bIns="91425" lIns="91425" spcFirstLastPara="1" rIns="91425" wrap="square" tIns="91425">
            <a:noAutofit/>
          </a:bodyPr>
          <a:lstStyle/>
          <a:p>
            <a:pPr indent="0" lvl="0" marL="0" marR="38100" rtl="0" algn="l">
              <a:lnSpc>
                <a:spcPct val="128571"/>
              </a:lnSpc>
              <a:spcBef>
                <a:spcPts val="0"/>
              </a:spcBef>
              <a:spcAft>
                <a:spcPts val="0"/>
              </a:spcAft>
              <a:buClr>
                <a:schemeClr val="dk1"/>
              </a:buClr>
              <a:buSzPts val="1100"/>
              <a:buFont typeface="Arial"/>
              <a:buNone/>
            </a:pPr>
            <a:r>
              <a:rPr b="1" lang="es" sz="3000">
                <a:solidFill>
                  <a:srgbClr val="1C4587"/>
                </a:solidFill>
              </a:rPr>
              <a:t>Financing</a:t>
            </a:r>
            <a:endParaRPr b="1" sz="3000">
              <a:solidFill>
                <a:srgbClr val="1C4587"/>
              </a:solidFill>
            </a:endParaRPr>
          </a:p>
          <a:p>
            <a:pPr indent="0" lvl="0" marL="0" rtl="0" algn="l">
              <a:spcBef>
                <a:spcPts val="0"/>
              </a:spcBef>
              <a:spcAft>
                <a:spcPts val="0"/>
              </a:spcAft>
              <a:buNone/>
            </a:pPr>
            <a:r>
              <a:t/>
            </a:r>
            <a:endParaRPr b="1" sz="3000">
              <a:solidFill>
                <a:srgbClr val="1C4587"/>
              </a:solidFill>
            </a:endParaRPr>
          </a:p>
        </p:txBody>
      </p:sp>
      <p:sp>
        <p:nvSpPr>
          <p:cNvPr id="118" name="Google Shape;118;p18"/>
          <p:cNvSpPr txBox="1"/>
          <p:nvPr>
            <p:ph type="title"/>
          </p:nvPr>
        </p:nvSpPr>
        <p:spPr>
          <a:xfrm>
            <a:off x="635825" y="2884825"/>
            <a:ext cx="1891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2100"/>
              <a:t>Government</a:t>
            </a:r>
            <a:endParaRPr sz="2100">
              <a:solidFill>
                <a:srgbClr val="222222"/>
              </a:solidFill>
              <a:highlight>
                <a:srgbClr val="F8F9FA"/>
              </a:highlight>
            </a:endParaRPr>
          </a:p>
          <a:p>
            <a:pPr indent="0" lvl="0" marL="0" rtl="0" algn="l">
              <a:spcBef>
                <a:spcPts val="0"/>
              </a:spcBef>
              <a:spcAft>
                <a:spcPts val="0"/>
              </a:spcAft>
              <a:buNone/>
            </a:pPr>
            <a:r>
              <a:t/>
            </a:r>
            <a:endParaRPr/>
          </a:p>
        </p:txBody>
      </p:sp>
      <p:sp>
        <p:nvSpPr>
          <p:cNvPr id="119" name="Google Shape;119;p18"/>
          <p:cNvSpPr txBox="1"/>
          <p:nvPr>
            <p:ph type="title"/>
          </p:nvPr>
        </p:nvSpPr>
        <p:spPr>
          <a:xfrm>
            <a:off x="3375188" y="3327225"/>
            <a:ext cx="2435100" cy="849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2100"/>
              <a:t>Non Governmental Organization</a:t>
            </a:r>
            <a:endParaRPr sz="2100">
              <a:solidFill>
                <a:srgbClr val="222222"/>
              </a:solidFill>
              <a:highlight>
                <a:srgbClr val="F8F9FA"/>
              </a:highlight>
            </a:endParaRPr>
          </a:p>
          <a:p>
            <a:pPr indent="0" lvl="0" marL="0" rtl="0" algn="l">
              <a:spcBef>
                <a:spcPts val="0"/>
              </a:spcBef>
              <a:spcAft>
                <a:spcPts val="0"/>
              </a:spcAft>
              <a:buNone/>
            </a:pPr>
            <a:r>
              <a:t/>
            </a:r>
            <a:endParaRPr sz="2100"/>
          </a:p>
        </p:txBody>
      </p:sp>
      <p:sp>
        <p:nvSpPr>
          <p:cNvPr id="120" name="Google Shape;120;p18"/>
          <p:cNvSpPr txBox="1"/>
          <p:nvPr>
            <p:ph type="title"/>
          </p:nvPr>
        </p:nvSpPr>
        <p:spPr>
          <a:xfrm>
            <a:off x="6670350" y="3746500"/>
            <a:ext cx="1891500" cy="645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2100"/>
              <a:t>Crowdfunding</a:t>
            </a:r>
            <a:endParaRPr sz="2100">
              <a:solidFill>
                <a:srgbClr val="222222"/>
              </a:solidFill>
              <a:highlight>
                <a:srgbClr val="F8F9FA"/>
              </a:highlight>
            </a:endParaRPr>
          </a:p>
          <a:p>
            <a:pPr indent="0" lvl="0" marL="0" rtl="0" algn="l">
              <a:spcBef>
                <a:spcPts val="0"/>
              </a:spcBef>
              <a:spcAft>
                <a:spcPts val="0"/>
              </a:spcAft>
              <a:buNone/>
            </a:pPr>
            <a:r>
              <a:t/>
            </a:r>
            <a:endParaRPr sz="2100"/>
          </a:p>
        </p:txBody>
      </p:sp>
      <p:sp>
        <p:nvSpPr>
          <p:cNvPr id="121" name="Google Shape;121;p18"/>
          <p:cNvSpPr txBox="1"/>
          <p:nvPr>
            <p:ph type="title"/>
          </p:nvPr>
        </p:nvSpPr>
        <p:spPr>
          <a:xfrm>
            <a:off x="467675" y="3530925"/>
            <a:ext cx="1891500" cy="136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300"/>
              <a:t>PRODUCE</a:t>
            </a:r>
            <a:endParaRPr sz="1300"/>
          </a:p>
          <a:p>
            <a:pPr indent="0" lvl="0" marL="0" rtl="0" algn="l">
              <a:spcBef>
                <a:spcPts val="0"/>
              </a:spcBef>
              <a:spcAft>
                <a:spcPts val="0"/>
              </a:spcAft>
              <a:buNone/>
            </a:pPr>
            <a:r>
              <a:t/>
            </a:r>
            <a:endParaRPr sz="1300"/>
          </a:p>
          <a:p>
            <a:pPr indent="0" lvl="0" marL="0" rtl="0" algn="just">
              <a:spcBef>
                <a:spcPts val="0"/>
              </a:spcBef>
              <a:spcAft>
                <a:spcPts val="0"/>
              </a:spcAft>
              <a:buClr>
                <a:schemeClr val="dk1"/>
              </a:buClr>
              <a:buSzPts val="1100"/>
              <a:buFont typeface="Arial"/>
              <a:buNone/>
            </a:pPr>
            <a:r>
              <a:rPr lang="es" sz="1300"/>
              <a:t>Programme:</a:t>
            </a:r>
            <a:endParaRPr sz="1300"/>
          </a:p>
          <a:p>
            <a:pPr indent="0" lvl="0" marL="457200" rtl="0" algn="just">
              <a:spcBef>
                <a:spcPts val="0"/>
              </a:spcBef>
              <a:spcAft>
                <a:spcPts val="0"/>
              </a:spcAft>
              <a:buNone/>
            </a:pPr>
            <a:r>
              <a:rPr lang="es" sz="1300"/>
              <a:t>“Innóvate Perú” - “Reto Perú Resiliente”</a:t>
            </a:r>
            <a:endParaRPr sz="1300"/>
          </a:p>
          <a:p>
            <a:pPr indent="0" lvl="0" marL="0" rtl="0" algn="just">
              <a:spcBef>
                <a:spcPts val="0"/>
              </a:spcBef>
              <a:spcAft>
                <a:spcPts val="0"/>
              </a:spcAft>
              <a:buNone/>
            </a:pPr>
            <a:r>
              <a:t/>
            </a:r>
            <a:endParaRPr>
              <a:solidFill>
                <a:srgbClr val="000000"/>
              </a:solidFill>
            </a:endParaRPr>
          </a:p>
        </p:txBody>
      </p:sp>
      <p:sp>
        <p:nvSpPr>
          <p:cNvPr id="122" name="Google Shape;122;p18"/>
          <p:cNvSpPr txBox="1"/>
          <p:nvPr/>
        </p:nvSpPr>
        <p:spPr>
          <a:xfrm>
            <a:off x="3611238" y="4012300"/>
            <a:ext cx="2025300" cy="849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200"/>
              </a:spcBef>
              <a:spcAft>
                <a:spcPts val="1200"/>
              </a:spcAft>
              <a:buNone/>
            </a:pPr>
            <a:r>
              <a:rPr lang="es"/>
              <a:t>CESAL - Entreculturas - Codespa - Intered</a:t>
            </a:r>
            <a:endParaRPr/>
          </a:p>
        </p:txBody>
      </p:sp>
      <p:sp>
        <p:nvSpPr>
          <p:cNvPr id="123" name="Google Shape;123;p18"/>
          <p:cNvSpPr txBox="1"/>
          <p:nvPr/>
        </p:nvSpPr>
        <p:spPr>
          <a:xfrm>
            <a:off x="6345025" y="4114000"/>
            <a:ext cx="2542200" cy="645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s"/>
              <a:t>Emprende UP - Social impact</a:t>
            </a:r>
            <a:endParaRPr/>
          </a:p>
          <a:p>
            <a:pPr indent="0" lvl="0" marL="0" rtl="0" algn="l">
              <a:lnSpc>
                <a:spcPct val="115000"/>
              </a:lnSpc>
              <a:spcBef>
                <a:spcPts val="1200"/>
              </a:spcBef>
              <a:spcAft>
                <a:spcPts val="0"/>
              </a:spcAft>
              <a:buNone/>
            </a:pPr>
            <a:r>
              <a:t/>
            </a:r>
            <a:endParaRPr/>
          </a:p>
          <a:p>
            <a:pPr indent="0" lvl="0" marL="0" rtl="0" algn="l">
              <a:lnSpc>
                <a:spcPct val="115000"/>
              </a:lnSpc>
              <a:spcBef>
                <a:spcPts val="1200"/>
              </a:spcBef>
              <a:spcAft>
                <a:spcPts val="1200"/>
              </a:spcAft>
              <a:buNone/>
            </a:pPr>
            <a:r>
              <a:t/>
            </a:r>
            <a:endParaRPr/>
          </a:p>
        </p:txBody>
      </p:sp>
      <p:pic>
        <p:nvPicPr>
          <p:cNvPr id="124" name="Google Shape;124;p18"/>
          <p:cNvPicPr preferRelativeResize="0"/>
          <p:nvPr/>
        </p:nvPicPr>
        <p:blipFill>
          <a:blip r:embed="rId4">
            <a:alphaModFix/>
          </a:blip>
          <a:stretch>
            <a:fillRect/>
          </a:stretch>
        </p:blipFill>
        <p:spPr>
          <a:xfrm>
            <a:off x="5685675" y="1230425"/>
            <a:ext cx="3201550" cy="1600775"/>
          </a:xfrm>
          <a:prstGeom prst="rect">
            <a:avLst/>
          </a:prstGeom>
          <a:noFill/>
          <a:ln>
            <a:noFill/>
          </a:ln>
        </p:spPr>
      </p:pic>
      <p:sp>
        <p:nvSpPr>
          <p:cNvPr id="125" name="Google Shape;125;p18"/>
          <p:cNvSpPr txBox="1"/>
          <p:nvPr/>
        </p:nvSpPr>
        <p:spPr>
          <a:xfrm>
            <a:off x="635825" y="1609200"/>
            <a:ext cx="4226700" cy="6459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Clr>
                <a:schemeClr val="dk1"/>
              </a:buClr>
              <a:buSzPts val="1100"/>
              <a:buFont typeface="Arial"/>
              <a:buNone/>
            </a:pPr>
            <a:r>
              <a:rPr lang="es" sz="1500">
                <a:solidFill>
                  <a:schemeClr val="dk1"/>
                </a:solidFill>
              </a:rPr>
              <a:t>With river data sources the app will work better, but we need financiation for this.</a:t>
            </a:r>
            <a:endParaRPr sz="17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100000">
              <a:srgbClr val="B3B3B3"/>
            </a:gs>
          </a:gsLst>
          <a:lin ang="5400012" scaled="0"/>
        </a:gradFill>
      </p:bgPr>
    </p:bg>
    <p:spTree>
      <p:nvGrpSpPr>
        <p:cNvPr id="129" name="Shape 129"/>
        <p:cNvGrpSpPr/>
        <p:nvPr/>
      </p:nvGrpSpPr>
      <p:grpSpPr>
        <a:xfrm>
          <a:off x="0" y="0"/>
          <a:ext cx="0" cy="0"/>
          <a:chOff x="0" y="0"/>
          <a:chExt cx="0" cy="0"/>
        </a:xfrm>
      </p:grpSpPr>
      <p:pic>
        <p:nvPicPr>
          <p:cNvPr id="130" name="Google Shape;130;p19"/>
          <p:cNvPicPr preferRelativeResize="0"/>
          <p:nvPr/>
        </p:nvPicPr>
        <p:blipFill>
          <a:blip r:embed="rId3">
            <a:alphaModFix/>
          </a:blip>
          <a:stretch>
            <a:fillRect/>
          </a:stretch>
        </p:blipFill>
        <p:spPr>
          <a:xfrm>
            <a:off x="0" y="0"/>
            <a:ext cx="9144000" cy="1086675"/>
          </a:xfrm>
          <a:prstGeom prst="rect">
            <a:avLst/>
          </a:prstGeom>
          <a:noFill/>
          <a:ln>
            <a:noFill/>
          </a:ln>
        </p:spPr>
      </p:pic>
      <p:sp>
        <p:nvSpPr>
          <p:cNvPr id="131" name="Google Shape;131;p19"/>
          <p:cNvSpPr txBox="1"/>
          <p:nvPr>
            <p:ph type="title"/>
          </p:nvPr>
        </p:nvSpPr>
        <p:spPr>
          <a:xfrm>
            <a:off x="279550" y="256988"/>
            <a:ext cx="50247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sz="3000">
                <a:solidFill>
                  <a:srgbClr val="1C4587"/>
                </a:solidFill>
              </a:rPr>
              <a:t>Coming Soon</a:t>
            </a:r>
            <a:endParaRPr b="1" sz="3000">
              <a:solidFill>
                <a:srgbClr val="1C4587"/>
              </a:solidFill>
            </a:endParaRPr>
          </a:p>
        </p:txBody>
      </p:sp>
      <p:pic>
        <p:nvPicPr>
          <p:cNvPr id="132" name="Google Shape;132;p19"/>
          <p:cNvPicPr preferRelativeResize="0"/>
          <p:nvPr/>
        </p:nvPicPr>
        <p:blipFill>
          <a:blip r:embed="rId4">
            <a:alphaModFix/>
          </a:blip>
          <a:stretch>
            <a:fillRect/>
          </a:stretch>
        </p:blipFill>
        <p:spPr>
          <a:xfrm>
            <a:off x="4572000" y="2498400"/>
            <a:ext cx="4030152" cy="2505651"/>
          </a:xfrm>
          <a:prstGeom prst="rect">
            <a:avLst/>
          </a:prstGeom>
          <a:noFill/>
          <a:ln>
            <a:noFill/>
          </a:ln>
        </p:spPr>
      </p:pic>
      <p:pic>
        <p:nvPicPr>
          <p:cNvPr id="133" name="Google Shape;133;p19"/>
          <p:cNvPicPr preferRelativeResize="0"/>
          <p:nvPr/>
        </p:nvPicPr>
        <p:blipFill>
          <a:blip r:embed="rId5">
            <a:alphaModFix/>
          </a:blip>
          <a:stretch>
            <a:fillRect/>
          </a:stretch>
        </p:blipFill>
        <p:spPr>
          <a:xfrm>
            <a:off x="483725" y="2498400"/>
            <a:ext cx="3599825" cy="2505650"/>
          </a:xfrm>
          <a:prstGeom prst="rect">
            <a:avLst/>
          </a:prstGeom>
          <a:noFill/>
          <a:ln>
            <a:noFill/>
          </a:ln>
        </p:spPr>
      </p:pic>
      <p:sp>
        <p:nvSpPr>
          <p:cNvPr id="134" name="Google Shape;134;p19"/>
          <p:cNvSpPr txBox="1"/>
          <p:nvPr/>
        </p:nvSpPr>
        <p:spPr>
          <a:xfrm>
            <a:off x="820275" y="1181588"/>
            <a:ext cx="7341300" cy="12219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s" sz="1600"/>
              <a:t>With this App, we will keep your family informed by monitoring the state you are in, during and after weather ‘El Nino’. With which, we will improve communication for the entire community, so with this information we will can know the victims who need help.</a:t>
            </a:r>
            <a:endParaRPr sz="1600"/>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